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256" r:id="rId2"/>
    <p:sldId id="475" r:id="rId3"/>
    <p:sldId id="412" r:id="rId4"/>
    <p:sldId id="503" r:id="rId5"/>
    <p:sldId id="504" r:id="rId6"/>
    <p:sldId id="449" r:id="rId7"/>
    <p:sldId id="507" r:id="rId8"/>
    <p:sldId id="508" r:id="rId9"/>
    <p:sldId id="509" r:id="rId10"/>
    <p:sldId id="487" r:id="rId11"/>
    <p:sldId id="380" r:id="rId12"/>
    <p:sldId id="376" r:id="rId13"/>
    <p:sldId id="482" r:id="rId14"/>
    <p:sldId id="483" r:id="rId15"/>
    <p:sldId id="484" r:id="rId16"/>
    <p:sldId id="485" r:id="rId17"/>
    <p:sldId id="486" r:id="rId18"/>
    <p:sldId id="474" r:id="rId19"/>
    <p:sldId id="505" r:id="rId20"/>
    <p:sldId id="510" r:id="rId21"/>
    <p:sldId id="506" r:id="rId22"/>
    <p:sldId id="511" r:id="rId23"/>
    <p:sldId id="375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0FDFF"/>
    <a:srgbClr val="008F00"/>
    <a:srgbClr val="0432FF"/>
    <a:srgbClr val="F3E7D0"/>
    <a:srgbClr val="E4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/>
    <p:restoredTop sz="81272"/>
  </p:normalViewPr>
  <p:slideViewPr>
    <p:cSldViewPr snapToGrid="0" snapToObjects="1">
      <p:cViewPr varScale="1">
        <p:scale>
          <a:sx n="208" d="100"/>
          <a:sy n="208" d="100"/>
        </p:scale>
        <p:origin x="2176" y="240"/>
      </p:cViewPr>
      <p:guideLst/>
    </p:cSldViewPr>
  </p:slideViewPr>
  <p:outlineViewPr>
    <p:cViewPr>
      <p:scale>
        <a:sx n="33" d="100"/>
        <a:sy n="33" d="100"/>
      </p:scale>
      <p:origin x="0" y="-296"/>
    </p:cViewPr>
  </p:outlineViewPr>
  <p:notesTextViewPr>
    <p:cViewPr>
      <p:scale>
        <a:sx n="95" d="100"/>
        <a:sy n="9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FF938-1BA7-324B-ACDC-5EE0320A3EB7}" type="datetimeFigureOut">
              <a:rPr lang="en-US" smtClean="0"/>
              <a:t>3/7/22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9A930-27F5-4045-BAD9-AE4CAEA56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80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53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16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05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95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81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00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21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86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3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85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64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AE0A3-B079-6049-9420-513E00C140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02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36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86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44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37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48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05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51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87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4000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76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4000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5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4000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47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3/7/22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43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3/7/22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5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3/7/22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0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3/7/22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00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3/7/22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5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3/7/22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6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3/7/22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63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3/7/22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77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3/7/22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25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3/7/22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1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3/7/22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48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C8330-5E24-264C-96D6-999A3C96E8EF}" type="datetimeFigureOut">
              <a:rPr lang="en-US" smtClean="0"/>
              <a:t>3/7/22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0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6.tiff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3921F1-6B62-F349-8BC9-3173E108A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9138" y="0"/>
            <a:ext cx="9623138" cy="5485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6889"/>
            <a:ext cx="9144000" cy="119086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Anomalous intrusions of warm core ring water onto the Mid-Atlantic Bight shelf alleviate acidification but increase warming during summer 2021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BC0D9-F08C-E249-8A76-B95F47455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8279" y="1685505"/>
            <a:ext cx="3688368" cy="1057432"/>
          </a:xfrm>
        </p:spPr>
        <p:txBody>
          <a:bodyPr>
            <a:normAutofit/>
          </a:bodyPr>
          <a:lstStyle/>
          <a:p>
            <a:r>
              <a:rPr lang="en-US" b="1" i="1" dirty="0"/>
              <a:t>Grace Saba</a:t>
            </a:r>
            <a:r>
              <a:rPr lang="en-US" dirty="0"/>
              <a:t>, Travis Miles</a:t>
            </a:r>
            <a:endParaRPr lang="en-US" sz="750" dirty="0"/>
          </a:p>
          <a:p>
            <a:r>
              <a:rPr lang="en-US" dirty="0" err="1"/>
              <a:t>Avijit</a:t>
            </a:r>
            <a:r>
              <a:rPr lang="en-US" dirty="0"/>
              <a:t> </a:t>
            </a:r>
            <a:r>
              <a:rPr lang="en-US" dirty="0" err="1"/>
              <a:t>Gangopadhyay</a:t>
            </a:r>
            <a:r>
              <a:rPr lang="en-US" dirty="0"/>
              <a:t>, Adrienne Silver</a:t>
            </a:r>
            <a:endParaRPr lang="en-US" sz="750" dirty="0"/>
          </a:p>
          <a:p>
            <a:r>
              <a:rPr lang="en-US" dirty="0"/>
              <a:t>Glen </a:t>
            </a:r>
            <a:r>
              <a:rPr lang="en-US" dirty="0" err="1"/>
              <a:t>Gawarkiewicz</a:t>
            </a:r>
            <a:endParaRPr lang="en-US" dirty="0"/>
          </a:p>
        </p:txBody>
      </p:sp>
      <p:pic>
        <p:nvPicPr>
          <p:cNvPr id="1028" name="Picture 4" descr="Movies, Videos, Photos, Logos &amp;amp; Templates – RUCOOL | Rutgers Center for Ocean  Observing Leadership">
            <a:extLst>
              <a:ext uri="{FF2B5EF4-FFF2-40B4-BE49-F238E27FC236}">
                <a16:creationId xmlns:a16="http://schemas.microsoft.com/office/drawing/2014/main" id="{1521016A-CBE3-4B48-9746-2713966C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940" y="3027524"/>
            <a:ext cx="2655047" cy="54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aduate Research Opportunities in Ocean Turbulence &amp;amp; Mixing | Opportunity  | News">
            <a:extLst>
              <a:ext uri="{FF2B5EF4-FFF2-40B4-BE49-F238E27FC236}">
                <a16:creationId xmlns:a16="http://schemas.microsoft.com/office/drawing/2014/main" id="{62059543-327B-A74C-B79A-EA43CB264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38134" r="5196" b="37060"/>
          <a:stretch/>
        </p:blipFill>
        <p:spPr bwMode="auto">
          <a:xfrm>
            <a:off x="4939547" y="3725227"/>
            <a:ext cx="4105836" cy="59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obs - Network for Ocean Worlds">
            <a:extLst>
              <a:ext uri="{FF2B5EF4-FFF2-40B4-BE49-F238E27FC236}">
                <a16:creationId xmlns:a16="http://schemas.microsoft.com/office/drawing/2014/main" id="{3DFE1584-7AE1-FF44-8D21-0481DF48E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429" y="4473547"/>
            <a:ext cx="2268071" cy="63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927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9CD68C-2973-9244-86F9-E7397799C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533"/>
            <a:ext cx="9144000" cy="480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46583D-4A50-C646-BD38-9BEEF3D26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72" y="1518107"/>
            <a:ext cx="3591401" cy="239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C671D0-6C3A-3A47-B3BF-24DA57788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026" y="1526320"/>
            <a:ext cx="3591402" cy="2391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0FDDA2-6F76-3444-9951-C2F34FF19D71}"/>
              </a:ext>
            </a:extLst>
          </p:cNvPr>
          <p:cNvSpPr txBox="1"/>
          <p:nvPr/>
        </p:nvSpPr>
        <p:spPr>
          <a:xfrm>
            <a:off x="1641355" y="1158482"/>
            <a:ext cx="168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C710D4-4FBF-AD44-A4CA-AC26A8F8CA6E}"/>
              </a:ext>
            </a:extLst>
          </p:cNvPr>
          <p:cNvSpPr txBox="1"/>
          <p:nvPr/>
        </p:nvSpPr>
        <p:spPr>
          <a:xfrm>
            <a:off x="5818813" y="1158481"/>
            <a:ext cx="168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B8926E-9547-E146-8220-A673BEDF9195}"/>
              </a:ext>
            </a:extLst>
          </p:cNvPr>
          <p:cNvSpPr/>
          <p:nvPr/>
        </p:nvSpPr>
        <p:spPr>
          <a:xfrm>
            <a:off x="5716094" y="1628234"/>
            <a:ext cx="1282390" cy="1102610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3324A-8BC7-7249-A496-6581A74F952C}"/>
              </a:ext>
            </a:extLst>
          </p:cNvPr>
          <p:cNvSpPr txBox="1"/>
          <p:nvPr/>
        </p:nvSpPr>
        <p:spPr>
          <a:xfrm>
            <a:off x="1" y="417740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MARACOOS </a:t>
            </a:r>
            <a:r>
              <a:rPr lang="en-US" i="1" dirty="0" err="1">
                <a:solidFill>
                  <a:schemeClr val="bg1"/>
                </a:solidFill>
              </a:rPr>
              <a:t>OceansMap</a:t>
            </a:r>
            <a:r>
              <a:rPr lang="en-US" i="1" dirty="0">
                <a:solidFill>
                  <a:schemeClr val="bg1"/>
                </a:solidFill>
              </a:rPr>
              <a:t>: NASA GHRSST Level 4 sea surface temperature analysis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9AD4DF-7E2F-CC4D-855E-CDDCF13FCD63}"/>
              </a:ext>
            </a:extLst>
          </p:cNvPr>
          <p:cNvSpPr txBox="1"/>
          <p:nvPr/>
        </p:nvSpPr>
        <p:spPr>
          <a:xfrm>
            <a:off x="0" y="11083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How do WCRs and associated intrusions of this water mass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impact carbonate chemistry on the MAB shelf?</a:t>
            </a:r>
          </a:p>
        </p:txBody>
      </p:sp>
    </p:spTree>
    <p:extLst>
      <p:ext uri="{BB962C8B-B14F-4D97-AF65-F5344CB8AC3E}">
        <p14:creationId xmlns:p14="http://schemas.microsoft.com/office/powerpoint/2010/main" val="200096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"/>
            <a:ext cx="6858000" cy="87103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High WCR Activity in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A3EBD4-AC88-3B4E-B8FC-F70385E66999}"/>
              </a:ext>
            </a:extLst>
          </p:cNvPr>
          <p:cNvSpPr txBox="1"/>
          <p:nvPr/>
        </p:nvSpPr>
        <p:spPr>
          <a:xfrm>
            <a:off x="244818" y="1092079"/>
            <a:ext cx="44843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In July/August 2021, largest spatial area where WCRs were present along the shelf for more than 20 days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Largest area where WCRs were present for 40 of 62 days of July/August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Above average WCRs formed in January contributed to high number of rings near shelf break in June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9CD68C-2973-9244-86F9-E7397799C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533"/>
            <a:ext cx="9144000" cy="480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CC679B-4C67-C549-AA5B-C03CE72AE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77" t="3547" r="59338" b="6703"/>
          <a:stretch/>
        </p:blipFill>
        <p:spPr>
          <a:xfrm>
            <a:off x="5050210" y="790113"/>
            <a:ext cx="1687941" cy="3693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97C886-DA13-E44E-BC81-EDB15505B0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087" t="3547" r="7949" b="6703"/>
          <a:stretch/>
        </p:blipFill>
        <p:spPr>
          <a:xfrm>
            <a:off x="6738151" y="790113"/>
            <a:ext cx="2161031" cy="36931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C422FE-1E69-2E49-AE47-978A3674052D}"/>
              </a:ext>
            </a:extLst>
          </p:cNvPr>
          <p:cNvSpPr txBox="1"/>
          <p:nvPr/>
        </p:nvSpPr>
        <p:spPr>
          <a:xfrm rot="16200000">
            <a:off x="8114128" y="1378203"/>
            <a:ext cx="1405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(July-August)</a:t>
            </a:r>
          </a:p>
        </p:txBody>
      </p:sp>
    </p:spTree>
    <p:extLst>
      <p:ext uri="{BB962C8B-B14F-4D97-AF65-F5344CB8AC3E}">
        <p14:creationId xmlns:p14="http://schemas.microsoft.com/office/powerpoint/2010/main" val="746709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"/>
            <a:ext cx="6858000" cy="87103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pH Glider Deployments: 2019,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55EFBD-BB84-2240-ADA4-88150DA6D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533"/>
            <a:ext cx="9144000" cy="4801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6A765A-0E0A-1149-9D69-9128B9889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35" t="11035" r="13998" b="7893"/>
          <a:stretch/>
        </p:blipFill>
        <p:spPr>
          <a:xfrm>
            <a:off x="4436000" y="871033"/>
            <a:ext cx="4540468" cy="3590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CB480-2ECB-9940-B9BE-6822CF85650E}"/>
              </a:ext>
            </a:extLst>
          </p:cNvPr>
          <p:cNvSpPr txBox="1"/>
          <p:nvPr/>
        </p:nvSpPr>
        <p:spPr>
          <a:xfrm>
            <a:off x="167532" y="871033"/>
            <a:ext cx="41753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Gliders deployed with a suite of sensors: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Deep-sea ISFET based pH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CTD (Temperature, salinity, depth)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 err="1">
                <a:solidFill>
                  <a:schemeClr val="bg1"/>
                </a:solidFill>
              </a:rPr>
              <a:t>Optode</a:t>
            </a:r>
            <a:r>
              <a:rPr lang="en-US" sz="1600" dirty="0">
                <a:solidFill>
                  <a:schemeClr val="bg1"/>
                </a:solidFill>
              </a:rPr>
              <a:t> (dissolved oxygen)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Optics (Chlorophyll, backscatter)</a:t>
            </a: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Total alkalinity estimated using conservative salinity-total alkalinity relationships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Carbonate system resolved, including </a:t>
            </a:r>
            <a:r>
              <a:rPr lang="en-US" sz="1600" dirty="0" err="1">
                <a:solidFill>
                  <a:schemeClr val="bg1"/>
                </a:solidFill>
              </a:rPr>
              <a:t>Ω</a:t>
            </a:r>
            <a:r>
              <a:rPr lang="en-US" sz="1200" dirty="0" err="1">
                <a:solidFill>
                  <a:schemeClr val="bg1"/>
                </a:solidFill>
              </a:rPr>
              <a:t>Arag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 descr="glider-no-bg.png">
            <a:extLst>
              <a:ext uri="{FF2B5EF4-FFF2-40B4-BE49-F238E27FC236}">
                <a16:creationId xmlns:a16="http://schemas.microsoft.com/office/drawing/2014/main" id="{FA0177A3-7880-C04B-8AF5-D19B8D2916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72" t="27193" r="12399" b="27821"/>
          <a:stretch/>
        </p:blipFill>
        <p:spPr>
          <a:xfrm rot="20601254">
            <a:off x="1006246" y="3570927"/>
            <a:ext cx="1921444" cy="84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28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661" y="0"/>
            <a:ext cx="2490536" cy="87103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3C2310-D8C1-844A-91C8-4893F8DC1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533"/>
            <a:ext cx="9144000" cy="480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D1F72-C97B-244E-86EE-886C1AC471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5" t="10293" r="5768" b="4093"/>
          <a:stretch/>
        </p:blipFill>
        <p:spPr>
          <a:xfrm>
            <a:off x="156411" y="1648327"/>
            <a:ext cx="4311414" cy="29006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7232AA-69E4-F647-ADFC-D6CF706D39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1" t="10690" r="6092" b="3696"/>
          <a:stretch/>
        </p:blipFill>
        <p:spPr>
          <a:xfrm>
            <a:off x="4656223" y="1648328"/>
            <a:ext cx="4311413" cy="290069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E94F32B-0AF0-E04F-870F-F0D2A9247C0B}"/>
              </a:ext>
            </a:extLst>
          </p:cNvPr>
          <p:cNvSpPr txBox="1">
            <a:spLocks/>
          </p:cNvSpPr>
          <p:nvPr/>
        </p:nvSpPr>
        <p:spPr>
          <a:xfrm>
            <a:off x="1066850" y="0"/>
            <a:ext cx="2490536" cy="871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+mn-lt"/>
              </a:rPr>
              <a:t>2019</a:t>
            </a:r>
            <a:endParaRPr lang="en-US" sz="3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9E0DF-6157-0C46-886C-B3D2829A5720}"/>
              </a:ext>
            </a:extLst>
          </p:cNvPr>
          <p:cNvSpPr txBox="1"/>
          <p:nvPr/>
        </p:nvSpPr>
        <p:spPr>
          <a:xfrm>
            <a:off x="290813" y="818757"/>
            <a:ext cx="404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Horizontal extent of cold pool reached near the 90m isobath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0E1177-3C9F-1A43-BFFB-D433AFC3B42B}"/>
              </a:ext>
            </a:extLst>
          </p:cNvPr>
          <p:cNvSpPr txBox="1"/>
          <p:nvPr/>
        </p:nvSpPr>
        <p:spPr>
          <a:xfrm>
            <a:off x="4792677" y="818757"/>
            <a:ext cx="404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S. MAB: Cold pool minimized; offshore boundary pushed to 60m isobath</a:t>
            </a:r>
          </a:p>
        </p:txBody>
      </p:sp>
    </p:spTree>
    <p:extLst>
      <p:ext uri="{BB962C8B-B14F-4D97-AF65-F5344CB8AC3E}">
        <p14:creationId xmlns:p14="http://schemas.microsoft.com/office/powerpoint/2010/main" val="3902523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661" y="0"/>
            <a:ext cx="2490536" cy="87103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3C2310-D8C1-844A-91C8-4893F8DC1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533"/>
            <a:ext cx="9144000" cy="480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D1F72-C97B-244E-86EE-886C1AC471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5" t="10293" r="5768" b="4093"/>
          <a:stretch/>
        </p:blipFill>
        <p:spPr>
          <a:xfrm>
            <a:off x="156411" y="1648327"/>
            <a:ext cx="4311414" cy="290069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E94F32B-0AF0-E04F-870F-F0D2A9247C0B}"/>
              </a:ext>
            </a:extLst>
          </p:cNvPr>
          <p:cNvSpPr txBox="1">
            <a:spLocks/>
          </p:cNvSpPr>
          <p:nvPr/>
        </p:nvSpPr>
        <p:spPr>
          <a:xfrm>
            <a:off x="1066850" y="0"/>
            <a:ext cx="2490536" cy="871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+mn-lt"/>
              </a:rPr>
              <a:t>2019</a:t>
            </a:r>
            <a:endParaRPr lang="en-US" sz="3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9E0DF-6157-0C46-886C-B3D2829A5720}"/>
              </a:ext>
            </a:extLst>
          </p:cNvPr>
          <p:cNvSpPr txBox="1"/>
          <p:nvPr/>
        </p:nvSpPr>
        <p:spPr>
          <a:xfrm>
            <a:off x="290813" y="818757"/>
            <a:ext cx="404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Horizontal extent of cold pool reached near the 90m isobath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0E1177-3C9F-1A43-BFFB-D433AFC3B42B}"/>
              </a:ext>
            </a:extLst>
          </p:cNvPr>
          <p:cNvSpPr txBox="1"/>
          <p:nvPr/>
        </p:nvSpPr>
        <p:spPr>
          <a:xfrm>
            <a:off x="4792677" y="818757"/>
            <a:ext cx="404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N. MAB: Cold pool minimized; offshore boundary pushed to 60m isobath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4F1CA6-5D4A-A742-B842-C7776EDC80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3" t="9740" r="5722" b="4048"/>
          <a:stretch/>
        </p:blipFill>
        <p:spPr>
          <a:xfrm>
            <a:off x="4676177" y="1648326"/>
            <a:ext cx="4269101" cy="290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31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661" y="0"/>
            <a:ext cx="2490536" cy="87103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3C2310-D8C1-844A-91C8-4893F8DC1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533"/>
            <a:ext cx="9144000" cy="48017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E94F32B-0AF0-E04F-870F-F0D2A9247C0B}"/>
              </a:ext>
            </a:extLst>
          </p:cNvPr>
          <p:cNvSpPr txBox="1">
            <a:spLocks/>
          </p:cNvSpPr>
          <p:nvPr/>
        </p:nvSpPr>
        <p:spPr>
          <a:xfrm>
            <a:off x="1066850" y="0"/>
            <a:ext cx="2490536" cy="871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+mn-lt"/>
              </a:rPr>
              <a:t>2019</a:t>
            </a:r>
            <a:endParaRPr lang="en-US" sz="3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9E0DF-6157-0C46-886C-B3D2829A5720}"/>
              </a:ext>
            </a:extLst>
          </p:cNvPr>
          <p:cNvSpPr txBox="1"/>
          <p:nvPr/>
        </p:nvSpPr>
        <p:spPr>
          <a:xfrm>
            <a:off x="290813" y="818757"/>
            <a:ext cx="404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salinity water (&lt;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34.5 </a:t>
            </a:r>
            <a:r>
              <a:rPr lang="en-US" dirty="0" err="1">
                <a:solidFill>
                  <a:schemeClr val="bg1"/>
                </a:solidFill>
              </a:rPr>
              <a:t>psu</a:t>
            </a:r>
            <a:r>
              <a:rPr lang="en-US" dirty="0">
                <a:solidFill>
                  <a:schemeClr val="bg1"/>
                </a:solidFill>
              </a:rPr>
              <a:t>) limited to the shelf-slope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0E1177-3C9F-1A43-BFFB-D433AFC3B42B}"/>
              </a:ext>
            </a:extLst>
          </p:cNvPr>
          <p:cNvSpPr txBox="1"/>
          <p:nvPr/>
        </p:nvSpPr>
        <p:spPr>
          <a:xfrm>
            <a:off x="4792677" y="818757"/>
            <a:ext cx="404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S. MAB: High salinity water pushed onto shelf to 60m isobath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121DBC-D490-4C41-94D2-8096263019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1" t="10159" r="5670" b="4508"/>
          <a:stretch/>
        </p:blipFill>
        <p:spPr>
          <a:xfrm>
            <a:off x="156410" y="1600968"/>
            <a:ext cx="4311414" cy="2889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1241CB-CCB7-B14A-AC83-B9566CC285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1" t="10666" r="5794" b="4508"/>
          <a:stretch/>
        </p:blipFill>
        <p:spPr>
          <a:xfrm>
            <a:off x="4646196" y="1600967"/>
            <a:ext cx="4331465" cy="288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74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661" y="0"/>
            <a:ext cx="2490536" cy="87103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3C2310-D8C1-844A-91C8-4893F8DC1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533"/>
            <a:ext cx="9144000" cy="48017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E94F32B-0AF0-E04F-870F-F0D2A9247C0B}"/>
              </a:ext>
            </a:extLst>
          </p:cNvPr>
          <p:cNvSpPr txBox="1">
            <a:spLocks/>
          </p:cNvSpPr>
          <p:nvPr/>
        </p:nvSpPr>
        <p:spPr>
          <a:xfrm>
            <a:off x="1066850" y="0"/>
            <a:ext cx="2490536" cy="871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+mn-lt"/>
              </a:rPr>
              <a:t>2019</a:t>
            </a:r>
            <a:endParaRPr lang="en-US" sz="3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9E0DF-6157-0C46-886C-B3D2829A5720}"/>
              </a:ext>
            </a:extLst>
          </p:cNvPr>
          <p:cNvSpPr txBox="1"/>
          <p:nvPr/>
        </p:nvSpPr>
        <p:spPr>
          <a:xfrm>
            <a:off x="290813" y="818757"/>
            <a:ext cx="404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Highly alkaline water (&lt;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2300 µmol kg</a:t>
            </a:r>
            <a:r>
              <a:rPr lang="en-US" baseline="30000" dirty="0">
                <a:solidFill>
                  <a:schemeClr val="bg1"/>
                </a:solidFill>
              </a:rPr>
              <a:t>-1</a:t>
            </a:r>
            <a:r>
              <a:rPr lang="en-US" dirty="0">
                <a:solidFill>
                  <a:schemeClr val="bg1"/>
                </a:solidFill>
              </a:rPr>
              <a:t>) limited to the shelf-slope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0E1177-3C9F-1A43-BFFB-D433AFC3B42B}"/>
              </a:ext>
            </a:extLst>
          </p:cNvPr>
          <p:cNvSpPr txBox="1"/>
          <p:nvPr/>
        </p:nvSpPr>
        <p:spPr>
          <a:xfrm>
            <a:off x="4790623" y="650724"/>
            <a:ext cx="4042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S. MAB: Highly alkaline water pushed onto shelf to 60m isobath, reaching 2400 µmol kg</a:t>
            </a:r>
            <a:r>
              <a:rPr lang="en-US" baseline="30000" dirty="0">
                <a:solidFill>
                  <a:schemeClr val="bg1"/>
                </a:solidFill>
              </a:rPr>
              <a:t>-1</a:t>
            </a:r>
            <a:r>
              <a:rPr lang="en-US" dirty="0">
                <a:solidFill>
                  <a:schemeClr val="bg1"/>
                </a:solidFill>
              </a:rPr>
              <a:t> by the 80m isobath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75E91-E6D6-2141-BC24-28DEB7811F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2" t="10666" r="3947" b="4339"/>
          <a:stretch/>
        </p:blipFill>
        <p:spPr>
          <a:xfrm>
            <a:off x="110406" y="1551018"/>
            <a:ext cx="4403421" cy="2889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E46C46-3F2C-C148-9E37-386368141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0" t="10733" r="3894" b="4570"/>
          <a:stretch/>
        </p:blipFill>
        <p:spPr>
          <a:xfrm>
            <a:off x="4610218" y="1557426"/>
            <a:ext cx="4403421" cy="28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95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661" y="0"/>
            <a:ext cx="2490536" cy="87103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3C2310-D8C1-844A-91C8-4893F8DC1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533"/>
            <a:ext cx="9144000" cy="48017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E94F32B-0AF0-E04F-870F-F0D2A9247C0B}"/>
              </a:ext>
            </a:extLst>
          </p:cNvPr>
          <p:cNvSpPr txBox="1">
            <a:spLocks/>
          </p:cNvSpPr>
          <p:nvPr/>
        </p:nvSpPr>
        <p:spPr>
          <a:xfrm>
            <a:off x="1066850" y="0"/>
            <a:ext cx="2490536" cy="871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+mn-lt"/>
              </a:rPr>
              <a:t>2019</a:t>
            </a:r>
            <a:endParaRPr lang="en-US" sz="3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9E0DF-6157-0C46-886C-B3D2829A5720}"/>
              </a:ext>
            </a:extLst>
          </p:cNvPr>
          <p:cNvSpPr txBox="1"/>
          <p:nvPr/>
        </p:nvSpPr>
        <p:spPr>
          <a:xfrm>
            <a:off x="290813" y="818757"/>
            <a:ext cx="404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Ω</a:t>
            </a:r>
            <a:r>
              <a:rPr lang="en-US" dirty="0">
                <a:solidFill>
                  <a:schemeClr val="bg1"/>
                </a:solidFill>
              </a:rPr>
              <a:t> between 0.9-1.5 in bottom waters to about the 90m isobath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0E1177-3C9F-1A43-BFFB-D433AFC3B42B}"/>
              </a:ext>
            </a:extLst>
          </p:cNvPr>
          <p:cNvSpPr txBox="1"/>
          <p:nvPr/>
        </p:nvSpPr>
        <p:spPr>
          <a:xfrm>
            <a:off x="4790622" y="818757"/>
            <a:ext cx="404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S. MAB: </a:t>
            </a:r>
            <a:r>
              <a:rPr lang="en-US" dirty="0" err="1">
                <a:solidFill>
                  <a:schemeClr val="bg1"/>
                </a:solidFill>
              </a:rPr>
              <a:t>Ω</a:t>
            </a:r>
            <a:r>
              <a:rPr lang="en-US" dirty="0">
                <a:solidFill>
                  <a:schemeClr val="bg1"/>
                </a:solidFill>
              </a:rPr>
              <a:t> 1.8-3.0 in bottom waters beyond the 60m isobath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9AD98D-2EBF-FE43-9766-9F1AAE0F23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0" t="10430" r="5574" b="4428"/>
          <a:stretch/>
        </p:blipFill>
        <p:spPr>
          <a:xfrm>
            <a:off x="152791" y="1574054"/>
            <a:ext cx="4318652" cy="2889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010721-5101-514D-A095-A446E73E60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0" t="10235" r="5335" b="4288"/>
          <a:stretch/>
        </p:blipFill>
        <p:spPr>
          <a:xfrm>
            <a:off x="4652601" y="1568297"/>
            <a:ext cx="4318652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97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064"/>
            <a:ext cx="9144000" cy="5632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Spatial and Temporal Differences in TA &amp; omega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1C93-E577-B946-B62D-C1B84EF91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533"/>
            <a:ext cx="9144000" cy="4801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E0514FB-67C3-B448-A6CB-05154CD3F1AE}"/>
              </a:ext>
            </a:extLst>
          </p:cNvPr>
          <p:cNvGrpSpPr/>
          <p:nvPr/>
        </p:nvGrpSpPr>
        <p:grpSpPr>
          <a:xfrm>
            <a:off x="358288" y="489234"/>
            <a:ext cx="3960779" cy="4153989"/>
            <a:chOff x="1685108" y="521543"/>
            <a:chExt cx="3960779" cy="41539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4DA350-A782-FE43-99A4-C6B505D0F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162" t="11081" b="8157"/>
            <a:stretch/>
          </p:blipFill>
          <p:spPr>
            <a:xfrm>
              <a:off x="2142661" y="521543"/>
              <a:ext cx="2187147" cy="41539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64523BC-E43F-1C43-BB18-01ECFEBE2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2161" t="11112" r="9123" b="8126"/>
            <a:stretch/>
          </p:blipFill>
          <p:spPr>
            <a:xfrm>
              <a:off x="3875835" y="521544"/>
              <a:ext cx="1770052" cy="41539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1D74984-0E47-0F47-A591-E206217D1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40" t="11081" r="85580" b="8157"/>
            <a:stretch/>
          </p:blipFill>
          <p:spPr>
            <a:xfrm>
              <a:off x="1685108" y="521544"/>
              <a:ext cx="547729" cy="415398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6418C8-5A8F-1B4C-95B6-32CD224503D1}"/>
              </a:ext>
            </a:extLst>
          </p:cNvPr>
          <p:cNvGrpSpPr/>
          <p:nvPr/>
        </p:nvGrpSpPr>
        <p:grpSpPr>
          <a:xfrm>
            <a:off x="4824935" y="499458"/>
            <a:ext cx="4015766" cy="4143765"/>
            <a:chOff x="418011" y="430103"/>
            <a:chExt cx="4006196" cy="424543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91D8688-173E-1F42-8BB0-9D792CEBB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2286" t="10159" r="8000" b="7301"/>
            <a:stretch/>
          </p:blipFill>
          <p:spPr>
            <a:xfrm>
              <a:off x="864578" y="430104"/>
              <a:ext cx="1815737" cy="424542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558B03-42FF-4145-8DD3-B6432FCCF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28" t="10159" r="86572" b="7301"/>
            <a:stretch/>
          </p:blipFill>
          <p:spPr>
            <a:xfrm>
              <a:off x="418011" y="430104"/>
              <a:ext cx="457200" cy="424542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16C087C-AD65-C443-8172-2C9B2C1E0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286" t="10194" r="8000" b="7266"/>
            <a:stretch/>
          </p:blipFill>
          <p:spPr>
            <a:xfrm>
              <a:off x="2608470" y="430103"/>
              <a:ext cx="1815737" cy="424543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2894C69-77C1-CA45-992E-58B010F32315}"/>
              </a:ext>
            </a:extLst>
          </p:cNvPr>
          <p:cNvSpPr txBox="1"/>
          <p:nvPr/>
        </p:nvSpPr>
        <p:spPr>
          <a:xfrm>
            <a:off x="1142853" y="4087124"/>
            <a:ext cx="1244009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441C53-68C9-E540-A0BE-D11DCD3E0D72}"/>
              </a:ext>
            </a:extLst>
          </p:cNvPr>
          <p:cNvSpPr txBox="1"/>
          <p:nvPr/>
        </p:nvSpPr>
        <p:spPr>
          <a:xfrm>
            <a:off x="2785851" y="4087124"/>
            <a:ext cx="1244009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34DD09-1AD9-E14A-AE00-8864393E8618}"/>
              </a:ext>
            </a:extLst>
          </p:cNvPr>
          <p:cNvSpPr txBox="1"/>
          <p:nvPr/>
        </p:nvSpPr>
        <p:spPr>
          <a:xfrm>
            <a:off x="5611299" y="4087124"/>
            <a:ext cx="1244009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B95D9E-A64B-2E4F-BBED-20075EF3905D}"/>
              </a:ext>
            </a:extLst>
          </p:cNvPr>
          <p:cNvSpPr txBox="1"/>
          <p:nvPr/>
        </p:nvSpPr>
        <p:spPr>
          <a:xfrm>
            <a:off x="7254297" y="4087124"/>
            <a:ext cx="1244009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B9FC1EB-6CF6-C140-8F7D-38E76C43EC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82" t="13305" r="23678" b="79700"/>
          <a:stretch/>
        </p:blipFill>
        <p:spPr>
          <a:xfrm>
            <a:off x="958462" y="627201"/>
            <a:ext cx="257502" cy="36574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74FB437-BFCF-BA4F-9E65-65FE7209BE6A}"/>
              </a:ext>
            </a:extLst>
          </p:cNvPr>
          <p:cNvSpPr/>
          <p:nvPr/>
        </p:nvSpPr>
        <p:spPr>
          <a:xfrm>
            <a:off x="1590364" y="578875"/>
            <a:ext cx="905566" cy="563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77CA89-38BA-A24F-A80C-393E0D6D5E9D}"/>
              </a:ext>
            </a:extLst>
          </p:cNvPr>
          <p:cNvSpPr txBox="1"/>
          <p:nvPr/>
        </p:nvSpPr>
        <p:spPr>
          <a:xfrm>
            <a:off x="1162220" y="553586"/>
            <a:ext cx="1244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Nearshore = &lt;40 m</a:t>
            </a:r>
          </a:p>
          <a:p>
            <a:r>
              <a:rPr lang="en-US" sz="1000" dirty="0"/>
              <a:t>Mid-shelf = 40-60 m</a:t>
            </a:r>
          </a:p>
          <a:p>
            <a:r>
              <a:rPr lang="en-US" sz="1000" dirty="0"/>
              <a:t>Outer-shelf = &gt;60 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C399B8-A279-AD48-972D-D47CAAC63434}"/>
              </a:ext>
            </a:extLst>
          </p:cNvPr>
          <p:cNvSpPr/>
          <p:nvPr/>
        </p:nvSpPr>
        <p:spPr>
          <a:xfrm>
            <a:off x="6079482" y="612952"/>
            <a:ext cx="905566" cy="563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7C85EC7-F6FF-E248-99EA-FC9593A90B50}"/>
              </a:ext>
            </a:extLst>
          </p:cNvPr>
          <p:cNvSpPr/>
          <p:nvPr/>
        </p:nvSpPr>
        <p:spPr>
          <a:xfrm>
            <a:off x="7818374" y="612952"/>
            <a:ext cx="905566" cy="563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38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02D3F5-5486-9440-AC66-32BA1DAF8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32" t="10762" r="7188" b="6840"/>
          <a:stretch/>
        </p:blipFill>
        <p:spPr>
          <a:xfrm>
            <a:off x="7015480" y="258975"/>
            <a:ext cx="1896505" cy="42381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87457E6-588A-454D-B23E-A47C1FA42B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57" t="10699" r="9845" b="6904"/>
          <a:stretch/>
        </p:blipFill>
        <p:spPr>
          <a:xfrm>
            <a:off x="5305657" y="258974"/>
            <a:ext cx="1709821" cy="4238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975"/>
            <a:ext cx="4805622" cy="5632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Spatial and Temporal Differences in Temperature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1C93-E577-B946-B62D-C1B84EF91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75533"/>
            <a:ext cx="9144000" cy="48017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2894C69-77C1-CA45-992E-58B010F32315}"/>
              </a:ext>
            </a:extLst>
          </p:cNvPr>
          <p:cNvSpPr txBox="1"/>
          <p:nvPr/>
        </p:nvSpPr>
        <p:spPr>
          <a:xfrm>
            <a:off x="5453583" y="1112432"/>
            <a:ext cx="1244009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441C53-68C9-E540-A0BE-D11DCD3E0D72}"/>
              </a:ext>
            </a:extLst>
          </p:cNvPr>
          <p:cNvSpPr txBox="1"/>
          <p:nvPr/>
        </p:nvSpPr>
        <p:spPr>
          <a:xfrm>
            <a:off x="7341727" y="1106437"/>
            <a:ext cx="1244009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B9FC1EB-6CF6-C140-8F7D-38E76C43EC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782" t="13305" r="23678" b="79700"/>
          <a:stretch/>
        </p:blipFill>
        <p:spPr>
          <a:xfrm>
            <a:off x="5360601" y="389055"/>
            <a:ext cx="257502" cy="36574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74FB437-BFCF-BA4F-9E65-65FE7209BE6A}"/>
              </a:ext>
            </a:extLst>
          </p:cNvPr>
          <p:cNvSpPr/>
          <p:nvPr/>
        </p:nvSpPr>
        <p:spPr>
          <a:xfrm>
            <a:off x="6075588" y="343497"/>
            <a:ext cx="905566" cy="563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77CA89-38BA-A24F-A80C-393E0D6D5E9D}"/>
              </a:ext>
            </a:extLst>
          </p:cNvPr>
          <p:cNvSpPr txBox="1"/>
          <p:nvPr/>
        </p:nvSpPr>
        <p:spPr>
          <a:xfrm>
            <a:off x="5569972" y="325142"/>
            <a:ext cx="1244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Nearshore = &lt;40 m</a:t>
            </a:r>
          </a:p>
          <a:p>
            <a:r>
              <a:rPr lang="en-US" sz="1000" dirty="0"/>
              <a:t>Mid-shelf = 40-60 m</a:t>
            </a:r>
          </a:p>
          <a:p>
            <a:r>
              <a:rPr lang="en-US" sz="1000" dirty="0"/>
              <a:t>Outer-shelf = &gt;60 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B9FD75-B28D-1B4D-BD4C-88589EFE7B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6" t="10699" r="86507" b="6904"/>
          <a:stretch/>
        </p:blipFill>
        <p:spPr>
          <a:xfrm>
            <a:off x="4805622" y="258974"/>
            <a:ext cx="508266" cy="423810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1CC90D4-A9F1-5B4B-9A48-EC4537193651}"/>
              </a:ext>
            </a:extLst>
          </p:cNvPr>
          <p:cNvSpPr/>
          <p:nvPr/>
        </p:nvSpPr>
        <p:spPr>
          <a:xfrm>
            <a:off x="7849749" y="337502"/>
            <a:ext cx="905566" cy="563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1CBE4-2E91-6E4C-9A23-8CAA1C95D091}"/>
              </a:ext>
            </a:extLst>
          </p:cNvPr>
          <p:cNvSpPr txBox="1"/>
          <p:nvPr/>
        </p:nvSpPr>
        <p:spPr>
          <a:xfrm>
            <a:off x="83604" y="1297823"/>
            <a:ext cx="41154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Average bottom temperature in outer-shelf was 10˚ C in 2019 and 15˚ C in 2021, reaching maximum temps of about 17.5˚ 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These temperatures were at maximum range for optimal growth of Atlantic sea scallops, above range where spawning will occur, and above range where yellowtail flounder occur</a:t>
            </a:r>
          </a:p>
        </p:txBody>
      </p:sp>
    </p:spTree>
    <p:extLst>
      <p:ext uri="{BB962C8B-B14F-4D97-AF65-F5344CB8AC3E}">
        <p14:creationId xmlns:p14="http://schemas.microsoft.com/office/powerpoint/2010/main" val="3508930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42D1C8E-5571-364B-8EA9-5F50C0E2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51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Coastal &amp; Ocean Acidification in the Mid-Atlantic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C2A3F9-AC2F-ED4C-83C3-F0720FA1E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26" y="605967"/>
            <a:ext cx="4991623" cy="39544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3859F9-4D80-FF45-B6E8-4D022D7307E7}"/>
              </a:ext>
            </a:extLst>
          </p:cNvPr>
          <p:cNvSpPr txBox="1"/>
          <p:nvPr/>
        </p:nvSpPr>
        <p:spPr>
          <a:xfrm>
            <a:off x="461726" y="4238059"/>
            <a:ext cx="25141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i="1" dirty="0">
                <a:solidFill>
                  <a:schemeClr val="bg1"/>
                </a:solidFill>
              </a:rPr>
              <a:t>NOAA Sea Grant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6946F3B-61A7-EA4D-A979-357BBE3BB844}"/>
              </a:ext>
            </a:extLst>
          </p:cNvPr>
          <p:cNvSpPr txBox="1">
            <a:spLocks/>
          </p:cNvSpPr>
          <p:nvPr/>
        </p:nvSpPr>
        <p:spPr>
          <a:xfrm>
            <a:off x="5738713" y="1634767"/>
            <a:ext cx="3195965" cy="211111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variability and complexity in coastal shelf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7C85AE-F9AF-8C4A-B629-CF599D548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75533"/>
            <a:ext cx="9144000" cy="48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13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11D3F22-2991-454F-AB59-04ADD34B5591}"/>
              </a:ext>
            </a:extLst>
          </p:cNvPr>
          <p:cNvSpPr txBox="1">
            <a:spLocks/>
          </p:cNvSpPr>
          <p:nvPr/>
        </p:nvSpPr>
        <p:spPr>
          <a:xfrm>
            <a:off x="0" y="-170316"/>
            <a:ext cx="91440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00"/>
                </a:solidFill>
                <a:latin typeface="+mn-lt"/>
              </a:rPr>
              <a:t>Significance in context to Ongoing and Projected Changes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53006A-8BFC-4043-9063-D20243C11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533"/>
            <a:ext cx="9144000" cy="480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1054E9-BA33-614C-80D6-EDFC18AAAF4C}"/>
              </a:ext>
            </a:extLst>
          </p:cNvPr>
          <p:cNvSpPr txBox="1"/>
          <p:nvPr/>
        </p:nvSpPr>
        <p:spPr>
          <a:xfrm>
            <a:off x="0" y="1002526"/>
            <a:ext cx="2090057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More WCR activity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More warm, salty intrusions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Cold Pool (1972-2018):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Warmer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Shorter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Smaller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86C53-8695-A542-AC93-2D494AAA4D54}"/>
              </a:ext>
            </a:extLst>
          </p:cNvPr>
          <p:cNvSpPr txBox="1"/>
          <p:nvPr/>
        </p:nvSpPr>
        <p:spPr>
          <a:xfrm>
            <a:off x="1955765" y="3987314"/>
            <a:ext cx="332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du </a:t>
            </a:r>
            <a:r>
              <a:rPr lang="en-US" i="1" dirty="0" err="1">
                <a:solidFill>
                  <a:schemeClr val="bg1"/>
                </a:solidFill>
              </a:rPr>
              <a:t>Pontavice</a:t>
            </a:r>
            <a:r>
              <a:rPr lang="en-US" i="1" dirty="0">
                <a:solidFill>
                  <a:schemeClr val="bg1"/>
                </a:solidFill>
              </a:rPr>
              <a:t> et al., in revision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58AD6A-1D52-144A-935C-2FDC6D2D11A1}"/>
              </a:ext>
            </a:extLst>
          </p:cNvPr>
          <p:cNvSpPr txBox="1"/>
          <p:nvPr/>
        </p:nvSpPr>
        <p:spPr>
          <a:xfrm>
            <a:off x="5190116" y="3825434"/>
            <a:ext cx="694171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ROMS-NWA + GLORYS12v1 reanalysis</a:t>
            </a:r>
          </a:p>
          <a:p>
            <a:endParaRPr lang="en-US" sz="500" i="1" dirty="0">
              <a:solidFill>
                <a:schemeClr val="bg1"/>
              </a:solidFill>
            </a:endParaRPr>
          </a:p>
          <a:p>
            <a:r>
              <a:rPr lang="en-US" sz="1600" i="1" dirty="0">
                <a:solidFill>
                  <a:schemeClr val="bg1"/>
                </a:solidFill>
              </a:rPr>
              <a:t>Miller et al. 2016; Chen et al. 2018, 2020,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EA0CC1-CD05-0D44-84AE-FD1012846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564" y="1002526"/>
            <a:ext cx="6778859" cy="2670933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236D5B33-1498-6941-8A2A-E7E7120CBF09}"/>
              </a:ext>
            </a:extLst>
          </p:cNvPr>
          <p:cNvSpPr/>
          <p:nvPr/>
        </p:nvSpPr>
        <p:spPr>
          <a:xfrm>
            <a:off x="5070846" y="3959226"/>
            <a:ext cx="119270" cy="425509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29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53006A-8BFC-4043-9063-D20243C11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533"/>
            <a:ext cx="9144000" cy="480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1054E9-BA33-614C-80D6-EDFC18AAAF4C}"/>
              </a:ext>
            </a:extLst>
          </p:cNvPr>
          <p:cNvSpPr txBox="1"/>
          <p:nvPr/>
        </p:nvSpPr>
        <p:spPr>
          <a:xfrm>
            <a:off x="273825" y="345934"/>
            <a:ext cx="847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Projected warming of the ‘Cold Pool’ and more frequent injections of Gulf Steam-influenced slope water onto the shelf may alleviate ocean acidification, but leave organisms more susceptible to warming </a:t>
            </a:r>
          </a:p>
        </p:txBody>
      </p:sp>
    </p:spTree>
    <p:extLst>
      <p:ext uri="{BB962C8B-B14F-4D97-AF65-F5344CB8AC3E}">
        <p14:creationId xmlns:p14="http://schemas.microsoft.com/office/powerpoint/2010/main" val="655875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53006A-8BFC-4043-9063-D20243C11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533"/>
            <a:ext cx="9144000" cy="480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1054E9-BA33-614C-80D6-EDFC18AAAF4C}"/>
              </a:ext>
            </a:extLst>
          </p:cNvPr>
          <p:cNvSpPr txBox="1"/>
          <p:nvPr/>
        </p:nvSpPr>
        <p:spPr>
          <a:xfrm>
            <a:off x="273825" y="345934"/>
            <a:ext cx="847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Projected warming of the ‘Cold Pool’ and more frequent injections of Gulf Steam-influenced slope water onto the shelf may alleviate ocean acidification, but leave organisms more susceptible to warming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305745-79E7-0645-9A79-6BAE1EEED877}"/>
              </a:ext>
            </a:extLst>
          </p:cNvPr>
          <p:cNvSpPr txBox="1"/>
          <p:nvPr/>
        </p:nvSpPr>
        <p:spPr>
          <a:xfrm>
            <a:off x="487432" y="2845328"/>
            <a:ext cx="8169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Research Priority</a:t>
            </a:r>
            <a:r>
              <a:rPr lang="en-US" dirty="0">
                <a:solidFill>
                  <a:schemeClr val="bg1"/>
                </a:solidFill>
              </a:rPr>
              <a:t>: co-locating biological sampling with future physical and chemical observations of these WCR intrusions to determine how organisms tolerate and respond to the switch in environmental stressors as a result of event-based processes such as this presented here </a:t>
            </a:r>
          </a:p>
        </p:txBody>
      </p:sp>
    </p:spTree>
    <p:extLst>
      <p:ext uri="{BB962C8B-B14F-4D97-AF65-F5344CB8AC3E}">
        <p14:creationId xmlns:p14="http://schemas.microsoft.com/office/powerpoint/2010/main" val="2894017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0E6B41-C26E-E34E-BBD5-5EE5839E0A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-74155" y="-750088"/>
            <a:ext cx="9218155" cy="6913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857"/>
            <a:ext cx="5726126" cy="111587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+mn-lt"/>
              </a:rPr>
              <a:t>Thanks!</a:t>
            </a:r>
            <a:br>
              <a:rPr lang="en-US" sz="3600" b="1" dirty="0">
                <a:solidFill>
                  <a:srgbClr val="0070C0"/>
                </a:solidFill>
                <a:latin typeface="+mn-lt"/>
              </a:rPr>
            </a:br>
            <a:r>
              <a:rPr lang="en-US" sz="3600" b="1" dirty="0" err="1">
                <a:solidFill>
                  <a:srgbClr val="0070C0"/>
                </a:solidFill>
                <a:latin typeface="+mn-lt"/>
              </a:rPr>
              <a:t>saba@marine.rutgers.edu</a:t>
            </a:r>
            <a:endParaRPr lang="en-US" sz="3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483EA3-A982-A84E-8125-D16E34B31923}"/>
              </a:ext>
            </a:extLst>
          </p:cNvPr>
          <p:cNvSpPr txBox="1"/>
          <p:nvPr/>
        </p:nvSpPr>
        <p:spPr>
          <a:xfrm>
            <a:off x="4776161" y="4355686"/>
            <a:ext cx="325698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cs typeface="Helvetica"/>
              </a:rPr>
              <a:t>NOAA Ocean Acidification Program</a:t>
            </a:r>
          </a:p>
          <a:p>
            <a:pPr algn="ctr"/>
            <a:r>
              <a:rPr lang="en-US" sz="1350" b="1" dirty="0">
                <a:cs typeface="Helvetica"/>
              </a:rPr>
              <a:t>U.S. IOOS</a:t>
            </a:r>
          </a:p>
          <a:p>
            <a:pPr algn="ctr"/>
            <a:r>
              <a:rPr lang="en-US" sz="1350" b="1" dirty="0">
                <a:cs typeface="Helvetica"/>
              </a:rPr>
              <a:t>(NA19OAR0170349)</a:t>
            </a:r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233F05-C6A9-C849-8FCE-62E96CA83041}"/>
              </a:ext>
            </a:extLst>
          </p:cNvPr>
          <p:cNvSpPr txBox="1"/>
          <p:nvPr/>
        </p:nvSpPr>
        <p:spPr>
          <a:xfrm>
            <a:off x="5938756" y="-429893"/>
            <a:ext cx="32052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Special thanks to:</a:t>
            </a:r>
          </a:p>
          <a:p>
            <a:pPr algn="r"/>
            <a:r>
              <a:rPr lang="en-US" u="sng" dirty="0"/>
              <a:t>RU glider &amp; software teams</a:t>
            </a:r>
            <a:endParaRPr lang="en-US" dirty="0"/>
          </a:p>
          <a:p>
            <a:pPr algn="r"/>
            <a:r>
              <a:rPr lang="en-US" dirty="0"/>
              <a:t>Lori </a:t>
            </a:r>
            <a:r>
              <a:rPr lang="en-US" dirty="0" err="1"/>
              <a:t>Garzio</a:t>
            </a:r>
            <a:endParaRPr lang="en-US" dirty="0"/>
          </a:p>
          <a:p>
            <a:pPr algn="r"/>
            <a:r>
              <a:rPr lang="en-US" dirty="0"/>
              <a:t>David Aragon</a:t>
            </a:r>
          </a:p>
          <a:p>
            <a:pPr algn="r"/>
            <a:r>
              <a:rPr lang="en-US" dirty="0"/>
              <a:t>Chip Haldeman</a:t>
            </a:r>
          </a:p>
          <a:p>
            <a:pPr algn="r"/>
            <a:r>
              <a:rPr lang="en-US" dirty="0"/>
              <a:t>Nicole Waite</a:t>
            </a:r>
          </a:p>
          <a:p>
            <a:pPr algn="r"/>
            <a:r>
              <a:rPr lang="en-US" dirty="0"/>
              <a:t>John Kerfoot</a:t>
            </a:r>
          </a:p>
          <a:p>
            <a:pPr algn="r"/>
            <a:r>
              <a:rPr lang="en-US" dirty="0"/>
              <a:t>Laura </a:t>
            </a:r>
            <a:r>
              <a:rPr lang="en-US" dirty="0" err="1"/>
              <a:t>Nazzaro</a:t>
            </a:r>
            <a:endParaRPr lang="en-US" dirty="0"/>
          </a:p>
          <a:p>
            <a:pPr algn="r"/>
            <a:r>
              <a:rPr lang="en-US" dirty="0"/>
              <a:t>Liza Wright-Fairbanks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D069E69-E31D-2348-8D7E-01F175CFB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711" y="3372438"/>
            <a:ext cx="2112701" cy="92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AA OAP logo">
            <a:extLst>
              <a:ext uri="{FF2B5EF4-FFF2-40B4-BE49-F238E27FC236}">
                <a16:creationId xmlns:a16="http://schemas.microsoft.com/office/drawing/2014/main" id="{4EB2C5C4-5ED3-5643-BABE-0D3A97717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201" y="3393010"/>
            <a:ext cx="2112701" cy="90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64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A18B86-B93A-9F4F-BEB0-4F15D04841B6}"/>
              </a:ext>
            </a:extLst>
          </p:cNvPr>
          <p:cNvSpPr/>
          <p:nvPr/>
        </p:nvSpPr>
        <p:spPr>
          <a:xfrm>
            <a:off x="2478740" y="578608"/>
            <a:ext cx="6602503" cy="4051203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E6E573C-A7E9-744D-8385-90900253D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99"/>
            <a:ext cx="9144000" cy="550701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+mn-lt"/>
              </a:rPr>
              <a:t>Seasonal glider-derived </a:t>
            </a:r>
            <a:r>
              <a:rPr lang="en-US" sz="3200" dirty="0" err="1">
                <a:solidFill>
                  <a:srgbClr val="FFFF00"/>
                </a:solidFill>
                <a:latin typeface="+mn-lt"/>
              </a:rPr>
              <a:t>Ω</a:t>
            </a:r>
            <a:r>
              <a:rPr lang="en-US" sz="1800" dirty="0" err="1">
                <a:solidFill>
                  <a:srgbClr val="FFFF00"/>
                </a:solidFill>
                <a:latin typeface="+mn-lt"/>
              </a:rPr>
              <a:t>Arag</a:t>
            </a:r>
            <a:r>
              <a:rPr lang="en-US" sz="32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on MAB Shelf</a:t>
            </a:r>
            <a:r>
              <a:rPr lang="en-US" sz="3200" dirty="0">
                <a:solidFill>
                  <a:srgbClr val="FFFF00"/>
                </a:solidFill>
                <a:latin typeface="+mn-lt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677DB6-693D-D248-AEFD-BB50AAEDE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5533"/>
            <a:ext cx="9144000" cy="480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DFA154-A496-AB45-9EF9-88624A6557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09"/>
          <a:stretch/>
        </p:blipFill>
        <p:spPr>
          <a:xfrm>
            <a:off x="2478741" y="578609"/>
            <a:ext cx="3683000" cy="18877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F2A573-DA42-2C4D-9854-296BF932FBB9}"/>
              </a:ext>
            </a:extLst>
          </p:cNvPr>
          <p:cNvSpPr txBox="1"/>
          <p:nvPr/>
        </p:nvSpPr>
        <p:spPr>
          <a:xfrm>
            <a:off x="2933169" y="1932365"/>
            <a:ext cx="1101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BFF585-212D-9D4E-90C0-DDE4E728D5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20" t="3752" r="7480" b="10529"/>
          <a:stretch/>
        </p:blipFill>
        <p:spPr>
          <a:xfrm>
            <a:off x="6040026" y="667885"/>
            <a:ext cx="2973596" cy="17744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F828D2-4046-7A40-8558-FE8BF640ED00}"/>
              </a:ext>
            </a:extLst>
          </p:cNvPr>
          <p:cNvSpPr txBox="1"/>
          <p:nvPr/>
        </p:nvSpPr>
        <p:spPr>
          <a:xfrm>
            <a:off x="6058957" y="1878679"/>
            <a:ext cx="1101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7EF2D-10B4-6A47-B6D8-82BF6E7E8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741" y="2482847"/>
            <a:ext cx="3683000" cy="208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CD428A-7E06-5B45-9916-95E7805F4520}"/>
              </a:ext>
            </a:extLst>
          </p:cNvPr>
          <p:cNvSpPr txBox="1"/>
          <p:nvPr/>
        </p:nvSpPr>
        <p:spPr>
          <a:xfrm>
            <a:off x="2933169" y="3846968"/>
            <a:ext cx="130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72FC43-8719-F946-82FC-8AFBFDBC99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02" r="7345"/>
          <a:stretch/>
        </p:blipFill>
        <p:spPr>
          <a:xfrm>
            <a:off x="6018474" y="2492342"/>
            <a:ext cx="2973597" cy="2057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97F3FF-5BD4-4847-A38F-287ED55E30EC}"/>
              </a:ext>
            </a:extLst>
          </p:cNvPr>
          <p:cNvSpPr txBox="1"/>
          <p:nvPr/>
        </p:nvSpPr>
        <p:spPr>
          <a:xfrm>
            <a:off x="5976107" y="3861220"/>
            <a:ext cx="1101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Fall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75FE7E-45C3-A747-B618-8FD8138B1B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9859" b="18231"/>
          <a:stretch/>
        </p:blipFill>
        <p:spPr>
          <a:xfrm>
            <a:off x="4028566" y="3253530"/>
            <a:ext cx="1302119" cy="5476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FEB270-2C8E-A443-872B-36DE54C12D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8918"/>
          <a:stretch/>
        </p:blipFill>
        <p:spPr>
          <a:xfrm>
            <a:off x="2924634" y="3039005"/>
            <a:ext cx="1293889" cy="530045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74F0D3F1-30A8-D648-91AD-4DE04F27C9DD}"/>
              </a:ext>
            </a:extLst>
          </p:cNvPr>
          <p:cNvSpPr/>
          <p:nvPr/>
        </p:nvSpPr>
        <p:spPr>
          <a:xfrm>
            <a:off x="3218938" y="2778086"/>
            <a:ext cx="998154" cy="347240"/>
          </a:xfrm>
          <a:prstGeom prst="ellipse">
            <a:avLst/>
          </a:prstGeom>
          <a:noFill/>
          <a:ln w="508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541F510-8E36-DC40-9847-0E1D890B64BC}"/>
              </a:ext>
            </a:extLst>
          </p:cNvPr>
          <p:cNvSpPr/>
          <p:nvPr/>
        </p:nvSpPr>
        <p:spPr>
          <a:xfrm>
            <a:off x="4202837" y="2873459"/>
            <a:ext cx="998154" cy="434517"/>
          </a:xfrm>
          <a:prstGeom prst="ellipse">
            <a:avLst/>
          </a:prstGeom>
          <a:noFill/>
          <a:ln w="508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177407-5A40-EE44-B51F-095D3F344DA8}"/>
              </a:ext>
            </a:extLst>
          </p:cNvPr>
          <p:cNvSpPr txBox="1"/>
          <p:nvPr/>
        </p:nvSpPr>
        <p:spPr>
          <a:xfrm>
            <a:off x="2998099" y="3517132"/>
            <a:ext cx="11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Atlantic </a:t>
            </a:r>
            <a:r>
              <a:rPr lang="en-US" sz="1000" dirty="0" err="1"/>
              <a:t>Surfclam</a:t>
            </a:r>
            <a:endParaRPr lang="en-US" sz="1000" dirty="0"/>
          </a:p>
          <a:p>
            <a:pPr algn="ctr"/>
            <a:r>
              <a:rPr lang="en-US" sz="1000" i="1" dirty="0" err="1"/>
              <a:t>Spisula</a:t>
            </a:r>
            <a:r>
              <a:rPr lang="en-US" sz="1000" i="1" dirty="0"/>
              <a:t> </a:t>
            </a:r>
            <a:r>
              <a:rPr lang="en-US" sz="1000" i="1" dirty="0" err="1"/>
              <a:t>solidissima</a:t>
            </a:r>
            <a:endParaRPr lang="en-US" sz="1000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039EE8-3557-3C4D-98CC-42341EE5708F}"/>
              </a:ext>
            </a:extLst>
          </p:cNvPr>
          <p:cNvSpPr txBox="1"/>
          <p:nvPr/>
        </p:nvSpPr>
        <p:spPr>
          <a:xfrm>
            <a:off x="3912080" y="3763969"/>
            <a:ext cx="1523030" cy="40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Atlantic Sea Scallop</a:t>
            </a:r>
          </a:p>
          <a:p>
            <a:pPr algn="ctr"/>
            <a:r>
              <a:rPr lang="en-US" sz="1000" i="1" dirty="0" err="1"/>
              <a:t>Placopecten</a:t>
            </a:r>
            <a:r>
              <a:rPr lang="en-US" sz="1000" i="1" dirty="0"/>
              <a:t> </a:t>
            </a:r>
            <a:r>
              <a:rPr lang="en-US" sz="1000" i="1" dirty="0" err="1"/>
              <a:t>magellanicus</a:t>
            </a:r>
            <a:endParaRPr lang="en-US" sz="1000" i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C3ED8C-ABA6-F94C-9028-A0B450290CFC}"/>
              </a:ext>
            </a:extLst>
          </p:cNvPr>
          <p:cNvSpPr txBox="1"/>
          <p:nvPr/>
        </p:nvSpPr>
        <p:spPr>
          <a:xfrm>
            <a:off x="117436" y="4168147"/>
            <a:ext cx="2265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</a:rPr>
              <a:t>Modified from </a:t>
            </a:r>
          </a:p>
          <a:p>
            <a:pPr algn="ctr"/>
            <a:r>
              <a:rPr lang="en-US" sz="1400" i="1" dirty="0">
                <a:solidFill>
                  <a:schemeClr val="bg1"/>
                </a:solidFill>
              </a:rPr>
              <a:t>Wright-Fairbanks et al. 2020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147B49-BB1A-4744-A4D6-0010B3ACA41A}"/>
              </a:ext>
            </a:extLst>
          </p:cNvPr>
          <p:cNvSpPr txBox="1"/>
          <p:nvPr/>
        </p:nvSpPr>
        <p:spPr>
          <a:xfrm>
            <a:off x="883" y="552247"/>
            <a:ext cx="246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pH gliders have operated from 2018-present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Recent &amp; ongoing missions focus on seasonal dynamics and expanded throughout MAB &amp; Gulf of Maine</a:t>
            </a:r>
          </a:p>
        </p:txBody>
      </p:sp>
      <p:pic>
        <p:nvPicPr>
          <p:cNvPr id="40" name="Picture 39" descr="glider-no-bg.png">
            <a:extLst>
              <a:ext uri="{FF2B5EF4-FFF2-40B4-BE49-F238E27FC236}">
                <a16:creationId xmlns:a16="http://schemas.microsoft.com/office/drawing/2014/main" id="{4160AE75-902D-2241-B82F-421E94DBC0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472" t="27193" r="12399" b="27821"/>
          <a:stretch/>
        </p:blipFill>
        <p:spPr>
          <a:xfrm rot="20601254">
            <a:off x="249008" y="3035538"/>
            <a:ext cx="1921444" cy="84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57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97"/>
            <a:ext cx="9143999" cy="7377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+mn-lt"/>
              </a:rPr>
              <a:t>Trends Over Time (U.S. East Coast): 1982-2015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59AC73-1A80-3449-A6C4-6D5F80260CCA}"/>
              </a:ext>
            </a:extLst>
          </p:cNvPr>
          <p:cNvGrpSpPr/>
          <p:nvPr/>
        </p:nvGrpSpPr>
        <p:grpSpPr>
          <a:xfrm>
            <a:off x="594804" y="711504"/>
            <a:ext cx="4162011" cy="4030991"/>
            <a:chOff x="86113" y="1410382"/>
            <a:chExt cx="4531079" cy="452514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BF260B-0D1E-BC45-8D69-259590B31DA5}"/>
                </a:ext>
              </a:extLst>
            </p:cNvPr>
            <p:cNvSpPr/>
            <p:nvPr/>
          </p:nvSpPr>
          <p:spPr>
            <a:xfrm>
              <a:off x="89519" y="1410382"/>
              <a:ext cx="4527167" cy="4525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26B63A-EB1A-3A42-978E-2E8FB1249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2" t="9248" r="92708" b="61456"/>
            <a:stretch/>
          </p:blipFill>
          <p:spPr>
            <a:xfrm>
              <a:off x="86113" y="1635124"/>
              <a:ext cx="483399" cy="148875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B8EC94-3AEE-C942-A537-77F1C361F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262" t="6223" b="57875"/>
            <a:stretch/>
          </p:blipFill>
          <p:spPr>
            <a:xfrm>
              <a:off x="583673" y="1410382"/>
              <a:ext cx="4033519" cy="182444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AE90FA2-05AD-484F-B504-FC7CA0254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220" t="52660"/>
            <a:stretch/>
          </p:blipFill>
          <p:spPr>
            <a:xfrm>
              <a:off x="507474" y="3529793"/>
              <a:ext cx="4106290" cy="240573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37390F-7C59-834C-8567-E02FF62447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78" t="61469" r="91972" b="22575"/>
            <a:stretch/>
          </p:blipFill>
          <p:spPr>
            <a:xfrm>
              <a:off x="110145" y="4047237"/>
              <a:ext cx="436618" cy="81086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C11E41F-ECB4-8646-BC10-7FF5DF1A9330}"/>
                </a:ext>
              </a:extLst>
            </p:cNvPr>
            <p:cNvSpPr/>
            <p:nvPr/>
          </p:nvSpPr>
          <p:spPr>
            <a:xfrm>
              <a:off x="497409" y="1422602"/>
              <a:ext cx="439947" cy="127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F7BBFA-738A-4645-99EF-902C6D032606}"/>
                </a:ext>
              </a:extLst>
            </p:cNvPr>
            <p:cNvSpPr/>
            <p:nvPr/>
          </p:nvSpPr>
          <p:spPr>
            <a:xfrm>
              <a:off x="497409" y="3430968"/>
              <a:ext cx="287547" cy="283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9D08FF1-D688-D348-BA04-63DAF2CB264E}"/>
              </a:ext>
            </a:extLst>
          </p:cNvPr>
          <p:cNvSpPr txBox="1"/>
          <p:nvPr/>
        </p:nvSpPr>
        <p:spPr>
          <a:xfrm>
            <a:off x="5258769" y="4213714"/>
            <a:ext cx="331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Xu et al. 2020</a:t>
            </a:r>
            <a:endParaRPr lang="en-US" i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0AB230-A0A1-AC44-B6C1-91A0C1CDB041}"/>
              </a:ext>
            </a:extLst>
          </p:cNvPr>
          <p:cNvSpPr txBox="1"/>
          <p:nvPr/>
        </p:nvSpPr>
        <p:spPr>
          <a:xfrm>
            <a:off x="3142224" y="1924388"/>
            <a:ext cx="1556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18 µatm decade</a:t>
            </a:r>
            <a:r>
              <a:rPr lang="en-US" sz="1400" baseline="30000" dirty="0"/>
              <a:t>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6C3B91-0C12-2943-A122-01B0407000E9}"/>
              </a:ext>
            </a:extLst>
          </p:cNvPr>
          <p:cNvSpPr txBox="1"/>
          <p:nvPr/>
        </p:nvSpPr>
        <p:spPr>
          <a:xfrm>
            <a:off x="3262145" y="3838132"/>
            <a:ext cx="1556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-0.019 decade</a:t>
            </a:r>
            <a:r>
              <a:rPr lang="en-US" sz="1400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521058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9E41C0E-96A9-0449-A774-BD24AC452A71}"/>
              </a:ext>
            </a:extLst>
          </p:cNvPr>
          <p:cNvSpPr txBox="1"/>
          <p:nvPr/>
        </p:nvSpPr>
        <p:spPr>
          <a:xfrm>
            <a:off x="5258769" y="4213714"/>
            <a:ext cx="331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Xu et al. 2020</a:t>
            </a:r>
            <a:endParaRPr lang="en-US" i="1" dirty="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A89246-2105-F54D-8AE2-01A2C524728E}"/>
              </a:ext>
            </a:extLst>
          </p:cNvPr>
          <p:cNvGrpSpPr/>
          <p:nvPr/>
        </p:nvGrpSpPr>
        <p:grpSpPr>
          <a:xfrm>
            <a:off x="4981783" y="713478"/>
            <a:ext cx="3869254" cy="2424444"/>
            <a:chOff x="4879658" y="2655235"/>
            <a:chExt cx="4168086" cy="241006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2F5363-2C3B-F149-8C35-D55CD75401A4}"/>
                </a:ext>
              </a:extLst>
            </p:cNvPr>
            <p:cNvSpPr/>
            <p:nvPr/>
          </p:nvSpPr>
          <p:spPr>
            <a:xfrm>
              <a:off x="4879658" y="2655236"/>
              <a:ext cx="4164219" cy="2410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657C40-AA59-B649-8AD3-933422834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741" r="1214"/>
            <a:stretch/>
          </p:blipFill>
          <p:spPr>
            <a:xfrm>
              <a:off x="5295640" y="2655235"/>
              <a:ext cx="3752104" cy="231650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F68E37-9EE3-464F-BD21-1BDCACDA2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716" r="93478" b="35195"/>
            <a:stretch/>
          </p:blipFill>
          <p:spPr>
            <a:xfrm>
              <a:off x="4879658" y="3054871"/>
              <a:ext cx="436618" cy="120665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FCB125-B261-B345-8384-5507EFA4AAB9}"/>
              </a:ext>
            </a:extLst>
          </p:cNvPr>
          <p:cNvGrpSpPr/>
          <p:nvPr/>
        </p:nvGrpSpPr>
        <p:grpSpPr>
          <a:xfrm>
            <a:off x="594804" y="711504"/>
            <a:ext cx="4162011" cy="4030991"/>
            <a:chOff x="86113" y="1410382"/>
            <a:chExt cx="4531079" cy="452514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A487ADD-DC71-704F-A87A-7FDD4D34915E}"/>
                </a:ext>
              </a:extLst>
            </p:cNvPr>
            <p:cNvSpPr/>
            <p:nvPr/>
          </p:nvSpPr>
          <p:spPr>
            <a:xfrm>
              <a:off x="89519" y="1410382"/>
              <a:ext cx="4527167" cy="4525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486B47-90E8-594D-B04A-548AF25BB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2" t="9248" r="92708" b="61456"/>
            <a:stretch/>
          </p:blipFill>
          <p:spPr>
            <a:xfrm>
              <a:off x="86113" y="1635124"/>
              <a:ext cx="483399" cy="148875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E6E38C5-F1A3-B143-846F-C5C2428C1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262" t="6223" b="57875"/>
            <a:stretch/>
          </p:blipFill>
          <p:spPr>
            <a:xfrm>
              <a:off x="583673" y="1410382"/>
              <a:ext cx="4033519" cy="182444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7652BEB-CA08-4741-A650-25D898770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220" t="52660"/>
            <a:stretch/>
          </p:blipFill>
          <p:spPr>
            <a:xfrm>
              <a:off x="507474" y="3529793"/>
              <a:ext cx="4106290" cy="240573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53100C4-8FF8-C843-B3C8-4CD499091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78" t="61469" r="91972" b="22575"/>
            <a:stretch/>
          </p:blipFill>
          <p:spPr>
            <a:xfrm>
              <a:off x="110145" y="4047237"/>
              <a:ext cx="436618" cy="810863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73E7378-B4C7-E947-A31B-2E6960460E99}"/>
                </a:ext>
              </a:extLst>
            </p:cNvPr>
            <p:cNvSpPr/>
            <p:nvPr/>
          </p:nvSpPr>
          <p:spPr>
            <a:xfrm>
              <a:off x="497409" y="1422602"/>
              <a:ext cx="439947" cy="127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53B2FC4-B239-4748-A715-E68ED6E98277}"/>
                </a:ext>
              </a:extLst>
            </p:cNvPr>
            <p:cNvSpPr/>
            <p:nvPr/>
          </p:nvSpPr>
          <p:spPr>
            <a:xfrm>
              <a:off x="497409" y="3430968"/>
              <a:ext cx="287547" cy="283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CD4F53ED-C077-5340-A6CF-2BD9727883D9}"/>
              </a:ext>
            </a:extLst>
          </p:cNvPr>
          <p:cNvSpPr txBox="1">
            <a:spLocks/>
          </p:cNvSpPr>
          <p:nvPr/>
        </p:nvSpPr>
        <p:spPr>
          <a:xfrm>
            <a:off x="0" y="31497"/>
            <a:ext cx="9143999" cy="737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+mn-lt"/>
              </a:rPr>
              <a:t>Trends Over Time (U.S. East Coast): 1982-2015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63D76-9C5F-504C-B3BA-B430E8563396}"/>
              </a:ext>
            </a:extLst>
          </p:cNvPr>
          <p:cNvSpPr txBox="1"/>
          <p:nvPr/>
        </p:nvSpPr>
        <p:spPr>
          <a:xfrm>
            <a:off x="3142224" y="1924388"/>
            <a:ext cx="1556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18 µatm decade</a:t>
            </a:r>
            <a:r>
              <a:rPr lang="en-US" sz="1400" baseline="30000" dirty="0"/>
              <a:t>-1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4B453F-AD1F-334E-8ECD-2F0EC3D18ED4}"/>
              </a:ext>
            </a:extLst>
          </p:cNvPr>
          <p:cNvSpPr txBox="1"/>
          <p:nvPr/>
        </p:nvSpPr>
        <p:spPr>
          <a:xfrm>
            <a:off x="3262145" y="3838132"/>
            <a:ext cx="1556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-0.019 decade</a:t>
            </a:r>
            <a:r>
              <a:rPr lang="en-US" sz="1400" baseline="30000" dirty="0"/>
              <a:t>-1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1A2AED-5BB6-B545-86FD-AEE0B6E5C7DF}"/>
              </a:ext>
            </a:extLst>
          </p:cNvPr>
          <p:cNvSpPr txBox="1"/>
          <p:nvPr/>
        </p:nvSpPr>
        <p:spPr>
          <a:xfrm>
            <a:off x="5612066" y="2175465"/>
            <a:ext cx="1556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-0.125 decade</a:t>
            </a:r>
            <a:r>
              <a:rPr lang="en-US" sz="1400" baseline="30000" dirty="0"/>
              <a:t>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641C8C-F4CC-834C-9317-4988DC6DD367}"/>
              </a:ext>
            </a:extLst>
          </p:cNvPr>
          <p:cNvSpPr txBox="1"/>
          <p:nvPr/>
        </p:nvSpPr>
        <p:spPr>
          <a:xfrm>
            <a:off x="7901676" y="2175465"/>
            <a:ext cx="1556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stagnant</a:t>
            </a:r>
            <a:endParaRPr lang="en-US" sz="1400" baseline="30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6B5B30-3FAA-2C4B-9D8C-4DB14AA0B2CB}"/>
              </a:ext>
            </a:extLst>
          </p:cNvPr>
          <p:cNvSpPr/>
          <p:nvPr/>
        </p:nvSpPr>
        <p:spPr>
          <a:xfrm>
            <a:off x="7764905" y="713477"/>
            <a:ext cx="1060057" cy="1850626"/>
          </a:xfrm>
          <a:prstGeom prst="rect">
            <a:avLst/>
          </a:prstGeom>
          <a:noFill/>
          <a:ln w="381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34F7D4-7F5A-224D-9D45-862CCD3FE715}"/>
              </a:ext>
            </a:extLst>
          </p:cNvPr>
          <p:cNvSpPr txBox="1"/>
          <p:nvPr/>
        </p:nvSpPr>
        <p:spPr>
          <a:xfrm>
            <a:off x="4856864" y="3196267"/>
            <a:ext cx="4210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Stagnation of </a:t>
            </a:r>
            <a:r>
              <a:rPr lang="en-US" i="1" dirty="0" err="1">
                <a:solidFill>
                  <a:schemeClr val="bg1"/>
                </a:solidFill>
              </a:rPr>
              <a:t>Ω</a:t>
            </a:r>
            <a:r>
              <a:rPr lang="en-US" i="1" dirty="0">
                <a:solidFill>
                  <a:schemeClr val="bg1"/>
                </a:solidFill>
              </a:rPr>
              <a:t> perhaps linked to intrusion of high TA/</a:t>
            </a:r>
            <a:r>
              <a:rPr lang="en-US" i="1" dirty="0" err="1">
                <a:solidFill>
                  <a:schemeClr val="bg1"/>
                </a:solidFill>
              </a:rPr>
              <a:t>Ω</a:t>
            </a:r>
            <a:r>
              <a:rPr lang="en-US" i="1" dirty="0">
                <a:solidFill>
                  <a:schemeClr val="bg1"/>
                </a:solidFill>
              </a:rPr>
              <a:t> Gulf Stream water mass with northward shift of Gulf Stream north wall</a:t>
            </a:r>
          </a:p>
        </p:txBody>
      </p:sp>
    </p:spTree>
    <p:extLst>
      <p:ext uri="{BB962C8B-B14F-4D97-AF65-F5344CB8AC3E}">
        <p14:creationId xmlns:p14="http://schemas.microsoft.com/office/powerpoint/2010/main" val="2782488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0763871-A0C0-9549-944A-B6F867CEC5E7}"/>
              </a:ext>
            </a:extLst>
          </p:cNvPr>
          <p:cNvSpPr/>
          <p:nvPr/>
        </p:nvSpPr>
        <p:spPr>
          <a:xfrm>
            <a:off x="2112885" y="769247"/>
            <a:ext cx="5105833" cy="38351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047393-29EB-DE42-A7EA-CB7B78484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906" y="854625"/>
            <a:ext cx="4921153" cy="3696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CDEE52-5F47-A24B-A764-5B87568973A7}"/>
              </a:ext>
            </a:extLst>
          </p:cNvPr>
          <p:cNvSpPr txBox="1"/>
          <p:nvPr/>
        </p:nvSpPr>
        <p:spPr>
          <a:xfrm>
            <a:off x="4027847" y="1376932"/>
            <a:ext cx="637954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75" dirty="0"/>
              <a:t>=10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41F994-0947-2D49-8F76-90C4B1ED1A59}"/>
              </a:ext>
            </a:extLst>
          </p:cNvPr>
          <p:cNvSpPr txBox="1"/>
          <p:nvPr/>
        </p:nvSpPr>
        <p:spPr>
          <a:xfrm>
            <a:off x="7218718" y="2429248"/>
            <a:ext cx="734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Ω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97"/>
            <a:ext cx="9143999" cy="7377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+mn-lt"/>
              </a:rPr>
              <a:t>Water Sources with Variable </a:t>
            </a:r>
            <a:r>
              <a:rPr lang="en-US" dirty="0" err="1">
                <a:solidFill>
                  <a:srgbClr val="FFFF00"/>
                </a:solidFill>
                <a:latin typeface="+mn-lt"/>
              </a:rPr>
              <a:t>Ω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 in Mid-Atlantic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E41C0E-96A9-0449-A774-BD24AC452A71}"/>
              </a:ext>
            </a:extLst>
          </p:cNvPr>
          <p:cNvSpPr txBox="1"/>
          <p:nvPr/>
        </p:nvSpPr>
        <p:spPr>
          <a:xfrm>
            <a:off x="1143000" y="4743339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1"/>
                </a:solidFill>
              </a:rPr>
              <a:t>Wanninkhof</a:t>
            </a:r>
            <a:r>
              <a:rPr lang="en-US" i="1" dirty="0">
                <a:solidFill>
                  <a:schemeClr val="bg1"/>
                </a:solidFill>
              </a:rPr>
              <a:t> et al. 2015</a:t>
            </a:r>
            <a:endParaRPr lang="en-US" i="1" dirty="0">
              <a:solidFill>
                <a:schemeClr val="bg1"/>
              </a:solidFill>
              <a:cs typeface="Arial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7AEACC3-A940-5149-A92C-F91EFF85B926}"/>
              </a:ext>
            </a:extLst>
          </p:cNvPr>
          <p:cNvCxnSpPr>
            <a:cxnSpLocks/>
          </p:cNvCxnSpPr>
          <p:nvPr/>
        </p:nvCxnSpPr>
        <p:spPr>
          <a:xfrm flipV="1">
            <a:off x="1799334" y="2744381"/>
            <a:ext cx="3209084" cy="1929489"/>
          </a:xfrm>
          <a:prstGeom prst="straightConnector1">
            <a:avLst/>
          </a:prstGeom>
          <a:ln w="381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FC9FC2F-E6AE-4241-9306-7C9F937DAF36}"/>
              </a:ext>
            </a:extLst>
          </p:cNvPr>
          <p:cNvSpPr txBox="1"/>
          <p:nvPr/>
        </p:nvSpPr>
        <p:spPr>
          <a:xfrm>
            <a:off x="591506" y="4202723"/>
            <a:ext cx="1197980" cy="715581"/>
          </a:xfrm>
          <a:prstGeom prst="rect">
            <a:avLst/>
          </a:prstGeom>
          <a:noFill/>
          <a:ln w="38100">
            <a:solidFill>
              <a:srgbClr val="00FD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C000"/>
                </a:solidFill>
              </a:rPr>
              <a:t>Warm, salty, well buffered Gulf Stream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05472-4A53-4746-A4CD-27AC93EB7221}"/>
              </a:ext>
            </a:extLst>
          </p:cNvPr>
          <p:cNvSpPr txBox="1"/>
          <p:nvPr/>
        </p:nvSpPr>
        <p:spPr>
          <a:xfrm>
            <a:off x="7604755" y="811392"/>
            <a:ext cx="1197980" cy="1131079"/>
          </a:xfrm>
          <a:prstGeom prst="rect">
            <a:avLst/>
          </a:prstGeom>
          <a:noFill/>
          <a:ln w="38100">
            <a:solidFill>
              <a:srgbClr val="00FD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C000"/>
                </a:solidFill>
              </a:rPr>
              <a:t>Cold, higher CO</a:t>
            </a:r>
            <a:r>
              <a:rPr lang="en-US" sz="1350" baseline="-25000" dirty="0">
                <a:solidFill>
                  <a:srgbClr val="FFC000"/>
                </a:solidFill>
              </a:rPr>
              <a:t>2</a:t>
            </a:r>
            <a:r>
              <a:rPr lang="en-US" sz="1350" dirty="0">
                <a:solidFill>
                  <a:srgbClr val="FFC000"/>
                </a:solidFill>
              </a:rPr>
              <a:t>, weakly buffered Labrador Sea Slope Water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87BF23-C72E-0442-B22A-EFAD3BEBA930}"/>
              </a:ext>
            </a:extLst>
          </p:cNvPr>
          <p:cNvCxnSpPr>
            <a:cxnSpLocks/>
          </p:cNvCxnSpPr>
          <p:nvPr/>
        </p:nvCxnSpPr>
        <p:spPr>
          <a:xfrm flipH="1">
            <a:off x="6409678" y="1174863"/>
            <a:ext cx="1226529" cy="135000"/>
          </a:xfrm>
          <a:prstGeom prst="straightConnector1">
            <a:avLst/>
          </a:prstGeom>
          <a:ln w="381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FBD2010E-4A7F-7942-96B4-52BB4AE85204}"/>
              </a:ext>
            </a:extLst>
          </p:cNvPr>
          <p:cNvSpPr/>
          <p:nvPr/>
        </p:nvSpPr>
        <p:spPr>
          <a:xfrm>
            <a:off x="5236935" y="1174863"/>
            <a:ext cx="1059084" cy="1569518"/>
          </a:xfrm>
          <a:prstGeom prst="ellipse">
            <a:avLst/>
          </a:prstGeom>
          <a:noFill/>
          <a:ln w="38100"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68730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97"/>
            <a:ext cx="9143999" cy="7377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+mn-lt"/>
              </a:rPr>
              <a:t>Increased Warm Core Ring Activity in the NW Atlantic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E41C0E-96A9-0449-A774-BD24AC452A71}"/>
              </a:ext>
            </a:extLst>
          </p:cNvPr>
          <p:cNvSpPr txBox="1"/>
          <p:nvPr/>
        </p:nvSpPr>
        <p:spPr>
          <a:xfrm>
            <a:off x="3512967" y="4769405"/>
            <a:ext cx="5338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1"/>
                </a:solidFill>
              </a:rPr>
              <a:t>Gangopadhyay</a:t>
            </a:r>
            <a:r>
              <a:rPr lang="en-US" i="1" dirty="0">
                <a:solidFill>
                  <a:schemeClr val="bg1"/>
                </a:solidFill>
              </a:rPr>
              <a:t> et al., 2019</a:t>
            </a:r>
            <a:endParaRPr lang="en-US" sz="1500" i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025" name="Picture 1" descr="page3image64905760">
            <a:extLst>
              <a:ext uri="{FF2B5EF4-FFF2-40B4-BE49-F238E27FC236}">
                <a16:creationId xmlns:a16="http://schemas.microsoft.com/office/drawing/2014/main" id="{C1447384-9F8B-8F4C-92B6-2EA28832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855" y="1645298"/>
            <a:ext cx="5694789" cy="317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2DD516-C557-1041-A90A-55FE876BDC21}"/>
              </a:ext>
            </a:extLst>
          </p:cNvPr>
          <p:cNvSpPr txBox="1"/>
          <p:nvPr/>
        </p:nvSpPr>
        <p:spPr>
          <a:xfrm>
            <a:off x="167319" y="1126542"/>
            <a:ext cx="300037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Increased WCRs associated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increased instability of the Gulf Stream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sz="2000" dirty="0">
              <a:solidFill>
                <a:schemeClr val="bg1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warming of the slope sea (north of the Gulf Stream wall)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1ABA2E-7C3A-694F-A0B9-779E6FBBC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" b="48343"/>
          <a:stretch/>
        </p:blipFill>
        <p:spPr bwMode="auto">
          <a:xfrm>
            <a:off x="4256632" y="658321"/>
            <a:ext cx="1854678" cy="93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72015AB-4E9F-314C-AC64-A3F369670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462" r="1488"/>
          <a:stretch/>
        </p:blipFill>
        <p:spPr bwMode="auto">
          <a:xfrm>
            <a:off x="6042417" y="658321"/>
            <a:ext cx="1827072" cy="93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0676BD-A50B-9341-BF1F-2DC361AC8313}"/>
              </a:ext>
            </a:extLst>
          </p:cNvPr>
          <p:cNvSpPr txBox="1"/>
          <p:nvPr/>
        </p:nvSpPr>
        <p:spPr>
          <a:xfrm>
            <a:off x="7846294" y="859827"/>
            <a:ext cx="129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</a:rPr>
              <a:t>modified from Webb, 2019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C902880-5CB8-7A4E-BFC5-1C2A2C1F77E6}"/>
              </a:ext>
            </a:extLst>
          </p:cNvPr>
          <p:cNvSpPr/>
          <p:nvPr/>
        </p:nvSpPr>
        <p:spPr>
          <a:xfrm rot="8611904">
            <a:off x="6993109" y="957929"/>
            <a:ext cx="178112" cy="12257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9CB96-6611-C341-9673-C8EF92FFF310}"/>
              </a:ext>
            </a:extLst>
          </p:cNvPr>
          <p:cNvSpPr txBox="1"/>
          <p:nvPr/>
        </p:nvSpPr>
        <p:spPr>
          <a:xfrm>
            <a:off x="4651560" y="1057517"/>
            <a:ext cx="63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Gulf Stream</a:t>
            </a:r>
          </a:p>
        </p:txBody>
      </p:sp>
    </p:spTree>
    <p:extLst>
      <p:ext uri="{BB962C8B-B14F-4D97-AF65-F5344CB8AC3E}">
        <p14:creationId xmlns:p14="http://schemas.microsoft.com/office/powerpoint/2010/main" val="3855305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30EA24E-6D94-2947-85D8-6690F5A4E358}"/>
              </a:ext>
            </a:extLst>
          </p:cNvPr>
          <p:cNvSpPr/>
          <p:nvPr/>
        </p:nvSpPr>
        <p:spPr>
          <a:xfrm>
            <a:off x="4364406" y="769247"/>
            <a:ext cx="4449337" cy="37345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97"/>
            <a:ext cx="9143999" cy="7377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+mn-lt"/>
              </a:rPr>
              <a:t>More Frequent Warm, Salty Intrusions on the Shelf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E41C0E-96A9-0449-A774-BD24AC452A71}"/>
              </a:ext>
            </a:extLst>
          </p:cNvPr>
          <p:cNvSpPr txBox="1"/>
          <p:nvPr/>
        </p:nvSpPr>
        <p:spPr>
          <a:xfrm>
            <a:off x="4364406" y="4651175"/>
            <a:ext cx="444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1"/>
                </a:solidFill>
              </a:rPr>
              <a:t>Gawarkiewicz</a:t>
            </a:r>
            <a:r>
              <a:rPr lang="en-US" i="1" dirty="0">
                <a:solidFill>
                  <a:schemeClr val="bg1"/>
                </a:solidFill>
              </a:rPr>
              <a:t>  et al., 2018</a:t>
            </a:r>
            <a:endParaRPr lang="en-US" sz="1500" i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D45307-7767-384B-AEA0-072A9B3289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79" r="66183" b="57217"/>
          <a:stretch/>
        </p:blipFill>
        <p:spPr>
          <a:xfrm>
            <a:off x="905676" y="826140"/>
            <a:ext cx="2283720" cy="2062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B56335-196C-8549-B2A2-1CCAD4B79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31" t="89257"/>
          <a:stretch/>
        </p:blipFill>
        <p:spPr>
          <a:xfrm>
            <a:off x="5776331" y="3844678"/>
            <a:ext cx="1990071" cy="552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8B9348-0CBC-B34D-A587-91C217F34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14" t="1" b="57217"/>
          <a:stretch/>
        </p:blipFill>
        <p:spPr>
          <a:xfrm>
            <a:off x="4364406" y="814151"/>
            <a:ext cx="4449337" cy="2200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9E00BB-35A9-7B49-919A-A5F9F55DD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14" t="84270" b="11342"/>
          <a:stretch/>
        </p:blipFill>
        <p:spPr>
          <a:xfrm>
            <a:off x="4364406" y="2945776"/>
            <a:ext cx="4449337" cy="225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850362-ED77-774C-B716-CDE9DDC53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9" t="89257" r="30075" b="829"/>
          <a:stretch/>
        </p:blipFill>
        <p:spPr>
          <a:xfrm>
            <a:off x="4364406" y="3336527"/>
            <a:ext cx="4449337" cy="50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48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011AC3-5790-2A4A-8292-3EA88D325BDB}"/>
              </a:ext>
            </a:extLst>
          </p:cNvPr>
          <p:cNvSpPr/>
          <p:nvPr/>
        </p:nvSpPr>
        <p:spPr>
          <a:xfrm>
            <a:off x="4364406" y="769247"/>
            <a:ext cx="4449337" cy="37345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D45307-7767-384B-AEA0-072A9B3289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79" r="66183" b="57217"/>
          <a:stretch/>
        </p:blipFill>
        <p:spPr>
          <a:xfrm>
            <a:off x="905676" y="826140"/>
            <a:ext cx="2283720" cy="2062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B56335-196C-8549-B2A2-1CCAD4B79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31" t="89257"/>
          <a:stretch/>
        </p:blipFill>
        <p:spPr>
          <a:xfrm>
            <a:off x="5776331" y="3844678"/>
            <a:ext cx="1990071" cy="552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8B9348-0CBC-B34D-A587-91C217F34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14" t="1" b="57217"/>
          <a:stretch/>
        </p:blipFill>
        <p:spPr>
          <a:xfrm>
            <a:off x="4364406" y="814151"/>
            <a:ext cx="4449337" cy="2200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9E00BB-35A9-7B49-919A-A5F9F55DD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14" t="84270" b="11342"/>
          <a:stretch/>
        </p:blipFill>
        <p:spPr>
          <a:xfrm>
            <a:off x="4364406" y="2945776"/>
            <a:ext cx="4449337" cy="225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850362-ED77-774C-B716-CDE9DDC53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9" t="89257" r="30075" b="829"/>
          <a:stretch/>
        </p:blipFill>
        <p:spPr>
          <a:xfrm>
            <a:off x="4364406" y="3336527"/>
            <a:ext cx="4449337" cy="5098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E408151-6A36-CA4F-814A-F555CC1DEE2F}"/>
              </a:ext>
            </a:extLst>
          </p:cNvPr>
          <p:cNvSpPr txBox="1">
            <a:spLocks/>
          </p:cNvSpPr>
          <p:nvPr/>
        </p:nvSpPr>
        <p:spPr>
          <a:xfrm>
            <a:off x="0" y="31497"/>
            <a:ext cx="9143999" cy="737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+mn-lt"/>
              </a:rPr>
              <a:t>More Frequent Warm, Salty Intrusions on the Shelf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4D7691-A545-3B4B-B44A-48EC089540B2}"/>
              </a:ext>
            </a:extLst>
          </p:cNvPr>
          <p:cNvSpPr txBox="1"/>
          <p:nvPr/>
        </p:nvSpPr>
        <p:spPr>
          <a:xfrm>
            <a:off x="0" y="3069590"/>
            <a:ext cx="4659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Intrusions: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Occurring more frequently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Penetrating further onshore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Contribute to marine heat waves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90513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Drivers = encroaching Gulf Stream northern wall &amp; increase in WCRs since 2000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3877A3-79A6-0145-A92D-573834962169}"/>
              </a:ext>
            </a:extLst>
          </p:cNvPr>
          <p:cNvSpPr txBox="1"/>
          <p:nvPr/>
        </p:nvSpPr>
        <p:spPr>
          <a:xfrm>
            <a:off x="4364406" y="4651175"/>
            <a:ext cx="444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1"/>
                </a:solidFill>
              </a:rPr>
              <a:t>Gawarkiewicz</a:t>
            </a:r>
            <a:r>
              <a:rPr lang="en-US" i="1" dirty="0">
                <a:solidFill>
                  <a:schemeClr val="bg1"/>
                </a:solidFill>
              </a:rPr>
              <a:t>  et al., 2018</a:t>
            </a:r>
            <a:endParaRPr lang="en-US" sz="1500" i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3545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6168</TotalTime>
  <Words>915</Words>
  <Application>Microsoft Macintosh PowerPoint</Application>
  <PresentationFormat>On-screen Show (16:9)</PresentationFormat>
  <Paragraphs>170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Office Theme</vt:lpstr>
      <vt:lpstr>Anomalous intrusions of warm core ring water onto the Mid-Atlantic Bight shelf alleviate acidification but increase warming during summer 2021   </vt:lpstr>
      <vt:lpstr>Coastal &amp; Ocean Acidification in the Mid-Atlantic</vt:lpstr>
      <vt:lpstr>Seasonal glider-derived ΩArag on MAB Shelf </vt:lpstr>
      <vt:lpstr>Trends Over Time (U.S. East Coast): 1982-2015</vt:lpstr>
      <vt:lpstr>PowerPoint Presentation</vt:lpstr>
      <vt:lpstr>Water Sources with Variable Ω in Mid-Atlantic</vt:lpstr>
      <vt:lpstr>Increased Warm Core Ring Activity in the NW Atlantic</vt:lpstr>
      <vt:lpstr>More Frequent Warm, Salty Intrusions on the Shelf</vt:lpstr>
      <vt:lpstr>PowerPoint Presentation</vt:lpstr>
      <vt:lpstr>PowerPoint Presentation</vt:lpstr>
      <vt:lpstr>High WCR Activity in 2021</vt:lpstr>
      <vt:lpstr>pH Glider Deployments: 2019, 2021</vt:lpstr>
      <vt:lpstr>2021</vt:lpstr>
      <vt:lpstr>2021</vt:lpstr>
      <vt:lpstr>2021</vt:lpstr>
      <vt:lpstr>2021</vt:lpstr>
      <vt:lpstr>2021</vt:lpstr>
      <vt:lpstr>Spatial and Temporal Differences in TA &amp; omega</vt:lpstr>
      <vt:lpstr>Spatial and Temporal Differences in Temperature</vt:lpstr>
      <vt:lpstr>PowerPoint Presentation</vt:lpstr>
      <vt:lpstr>PowerPoint Presentation</vt:lpstr>
      <vt:lpstr>PowerPoint Presentation</vt:lpstr>
      <vt:lpstr>Thanks! saba@marine.rutgers.edu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Fish in Future Ocean: Lessons from Physiological Studies</dc:title>
  <dc:creator>Grace Saba</dc:creator>
  <cp:lastModifiedBy>Grace Saba</cp:lastModifiedBy>
  <cp:revision>726</cp:revision>
  <dcterms:created xsi:type="dcterms:W3CDTF">2018-08-13T19:48:03Z</dcterms:created>
  <dcterms:modified xsi:type="dcterms:W3CDTF">2022-03-07T17:53:38Z</dcterms:modified>
</cp:coreProperties>
</file>